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58" r:id="rId5"/>
    <p:sldId id="265" r:id="rId6"/>
    <p:sldId id="260" r:id="rId7"/>
    <p:sldId id="266" r:id="rId8"/>
    <p:sldId id="261" r:id="rId9"/>
    <p:sldId id="267" r:id="rId10"/>
    <p:sldId id="262" r:id="rId11"/>
    <p:sldId id="268" r:id="rId12"/>
    <p:sldId id="259" r:id="rId13"/>
    <p:sldId id="269" r:id="rId14"/>
    <p:sldId id="263"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B54A"/>
    <a:srgbClr val="3237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3" d="100"/>
          <a:sy n="83" d="100"/>
        </p:scale>
        <p:origin x="686"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EE02933-6532-4C5B-B264-DD56D4F4D9D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7B0CF-C560-4BAD-B661-BA9EDA6FDBFA}" type="slidenum">
              <a:rPr lang="en-US" smtClean="0"/>
              <a:t>‹#›</a:t>
            </a:fld>
            <a:endParaRPr lang="en-US"/>
          </a:p>
        </p:txBody>
      </p:sp>
    </p:spTree>
    <p:extLst>
      <p:ext uri="{BB962C8B-B14F-4D97-AF65-F5344CB8AC3E}">
        <p14:creationId xmlns:p14="http://schemas.microsoft.com/office/powerpoint/2010/main" val="2465856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02933-6532-4C5B-B264-DD56D4F4D9D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7B0CF-C560-4BAD-B661-BA9EDA6FDBFA}" type="slidenum">
              <a:rPr lang="en-US" smtClean="0"/>
              <a:t>‹#›</a:t>
            </a:fld>
            <a:endParaRPr lang="en-US"/>
          </a:p>
        </p:txBody>
      </p:sp>
    </p:spTree>
    <p:extLst>
      <p:ext uri="{BB962C8B-B14F-4D97-AF65-F5344CB8AC3E}">
        <p14:creationId xmlns:p14="http://schemas.microsoft.com/office/powerpoint/2010/main" val="274571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02933-6532-4C5B-B264-DD56D4F4D9D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7B0CF-C560-4BAD-B661-BA9EDA6FDBFA}" type="slidenum">
              <a:rPr lang="en-US" smtClean="0"/>
              <a:t>‹#›</a:t>
            </a:fld>
            <a:endParaRPr lang="en-US"/>
          </a:p>
        </p:txBody>
      </p:sp>
    </p:spTree>
    <p:extLst>
      <p:ext uri="{BB962C8B-B14F-4D97-AF65-F5344CB8AC3E}">
        <p14:creationId xmlns:p14="http://schemas.microsoft.com/office/powerpoint/2010/main" val="3911631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E02933-6532-4C5B-B264-DD56D4F4D9D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7B0CF-C560-4BAD-B661-BA9EDA6FDBFA}" type="slidenum">
              <a:rPr lang="en-US" smtClean="0"/>
              <a:t>‹#›</a:t>
            </a:fld>
            <a:endParaRPr lang="en-US"/>
          </a:p>
        </p:txBody>
      </p:sp>
    </p:spTree>
    <p:extLst>
      <p:ext uri="{BB962C8B-B14F-4D97-AF65-F5344CB8AC3E}">
        <p14:creationId xmlns:p14="http://schemas.microsoft.com/office/powerpoint/2010/main" val="2086339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E02933-6532-4C5B-B264-DD56D4F4D9D4}"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C7B0CF-C560-4BAD-B661-BA9EDA6FDBFA}" type="slidenum">
              <a:rPr lang="en-US" smtClean="0"/>
              <a:t>‹#›</a:t>
            </a:fld>
            <a:endParaRPr lang="en-US"/>
          </a:p>
        </p:txBody>
      </p:sp>
    </p:spTree>
    <p:extLst>
      <p:ext uri="{BB962C8B-B14F-4D97-AF65-F5344CB8AC3E}">
        <p14:creationId xmlns:p14="http://schemas.microsoft.com/office/powerpoint/2010/main" val="2220711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EE02933-6532-4C5B-B264-DD56D4F4D9D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7B0CF-C560-4BAD-B661-BA9EDA6FDBFA}" type="slidenum">
              <a:rPr lang="en-US" smtClean="0"/>
              <a:t>‹#›</a:t>
            </a:fld>
            <a:endParaRPr lang="en-US"/>
          </a:p>
        </p:txBody>
      </p:sp>
    </p:spTree>
    <p:extLst>
      <p:ext uri="{BB962C8B-B14F-4D97-AF65-F5344CB8AC3E}">
        <p14:creationId xmlns:p14="http://schemas.microsoft.com/office/powerpoint/2010/main" val="3992799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EE02933-6532-4C5B-B264-DD56D4F4D9D4}"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C7B0CF-C560-4BAD-B661-BA9EDA6FDBFA}" type="slidenum">
              <a:rPr lang="en-US" smtClean="0"/>
              <a:t>‹#›</a:t>
            </a:fld>
            <a:endParaRPr lang="en-US"/>
          </a:p>
        </p:txBody>
      </p:sp>
    </p:spTree>
    <p:extLst>
      <p:ext uri="{BB962C8B-B14F-4D97-AF65-F5344CB8AC3E}">
        <p14:creationId xmlns:p14="http://schemas.microsoft.com/office/powerpoint/2010/main" val="143636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EE02933-6532-4C5B-B264-DD56D4F4D9D4}"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C7B0CF-C560-4BAD-B661-BA9EDA6FDBFA}" type="slidenum">
              <a:rPr lang="en-US" smtClean="0"/>
              <a:t>‹#›</a:t>
            </a:fld>
            <a:endParaRPr lang="en-US"/>
          </a:p>
        </p:txBody>
      </p:sp>
    </p:spTree>
    <p:extLst>
      <p:ext uri="{BB962C8B-B14F-4D97-AF65-F5344CB8AC3E}">
        <p14:creationId xmlns:p14="http://schemas.microsoft.com/office/powerpoint/2010/main" val="356109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02933-6532-4C5B-B264-DD56D4F4D9D4}" type="datetimeFigureOut">
              <a:rPr lang="en-US" smtClean="0"/>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C7B0CF-C560-4BAD-B661-BA9EDA6FDBFA}" type="slidenum">
              <a:rPr lang="en-US" smtClean="0"/>
              <a:t>‹#›</a:t>
            </a:fld>
            <a:endParaRPr lang="en-US"/>
          </a:p>
        </p:txBody>
      </p:sp>
    </p:spTree>
    <p:extLst>
      <p:ext uri="{BB962C8B-B14F-4D97-AF65-F5344CB8AC3E}">
        <p14:creationId xmlns:p14="http://schemas.microsoft.com/office/powerpoint/2010/main" val="3952179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02933-6532-4C5B-B264-DD56D4F4D9D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7B0CF-C560-4BAD-B661-BA9EDA6FDBFA}" type="slidenum">
              <a:rPr lang="en-US" smtClean="0"/>
              <a:t>‹#›</a:t>
            </a:fld>
            <a:endParaRPr lang="en-US"/>
          </a:p>
        </p:txBody>
      </p:sp>
    </p:spTree>
    <p:extLst>
      <p:ext uri="{BB962C8B-B14F-4D97-AF65-F5344CB8AC3E}">
        <p14:creationId xmlns:p14="http://schemas.microsoft.com/office/powerpoint/2010/main" val="1119355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EE02933-6532-4C5B-B264-DD56D4F4D9D4}"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C7B0CF-C560-4BAD-B661-BA9EDA6FDBFA}" type="slidenum">
              <a:rPr lang="en-US" smtClean="0"/>
              <a:t>‹#›</a:t>
            </a:fld>
            <a:endParaRPr lang="en-US"/>
          </a:p>
        </p:txBody>
      </p:sp>
    </p:spTree>
    <p:extLst>
      <p:ext uri="{BB962C8B-B14F-4D97-AF65-F5344CB8AC3E}">
        <p14:creationId xmlns:p14="http://schemas.microsoft.com/office/powerpoint/2010/main" val="338801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E02933-6532-4C5B-B264-DD56D4F4D9D4}" type="datetimeFigureOut">
              <a:rPr lang="en-US" smtClean="0"/>
              <a:t>12/6/2021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7B0CF-C560-4BAD-B661-BA9EDA6FDBFA}" type="slidenum">
              <a:rPr lang="en-US" smtClean="0"/>
              <a:t>‹#›</a:t>
            </a:fld>
            <a:endParaRPr lang="en-US"/>
          </a:p>
        </p:txBody>
      </p:sp>
    </p:spTree>
    <p:extLst>
      <p:ext uri="{BB962C8B-B14F-4D97-AF65-F5344CB8AC3E}">
        <p14:creationId xmlns:p14="http://schemas.microsoft.com/office/powerpoint/2010/main" val="88516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rachel.makwela@videsigns.co.z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3881774" y="1491553"/>
            <a:ext cx="4428452" cy="1635343"/>
          </a:xfrm>
          <a:prstGeom prst="rect">
            <a:avLst/>
          </a:prstGeom>
        </p:spPr>
      </p:pic>
      <p:sp>
        <p:nvSpPr>
          <p:cNvPr id="5" name="TextBox 4"/>
          <p:cNvSpPr txBox="1"/>
          <p:nvPr/>
        </p:nvSpPr>
        <p:spPr>
          <a:xfrm>
            <a:off x="3502983" y="3937819"/>
            <a:ext cx="5186035" cy="830997"/>
          </a:xfrm>
          <a:prstGeom prst="rect">
            <a:avLst/>
          </a:prstGeom>
          <a:noFill/>
        </p:spPr>
        <p:txBody>
          <a:bodyPr wrap="none" rtlCol="0">
            <a:spAutoFit/>
          </a:bodyPr>
          <a:lstStyle/>
          <a:p>
            <a:r>
              <a:rPr lang="en-US" sz="4800" b="1" dirty="0">
                <a:solidFill>
                  <a:srgbClr val="32373B"/>
                </a:solidFill>
                <a:latin typeface="Century Gothic" panose="020B0502020202020204" pitchFamily="34" charset="0"/>
              </a:rPr>
              <a:t>Rachel Makwela</a:t>
            </a:r>
          </a:p>
        </p:txBody>
      </p:sp>
    </p:spTree>
    <p:extLst>
      <p:ext uri="{BB962C8B-B14F-4D97-AF65-F5344CB8AC3E}">
        <p14:creationId xmlns:p14="http://schemas.microsoft.com/office/powerpoint/2010/main" val="869888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310" y="1341120"/>
            <a:ext cx="7471572" cy="4983480"/>
          </a:xfrm>
          <a:prstGeom prst="rect">
            <a:avLst/>
          </a:prstGeom>
        </p:spPr>
      </p:pic>
      <p:sp>
        <p:nvSpPr>
          <p:cNvPr id="9" name="TextBox 8"/>
          <p:cNvSpPr txBox="1"/>
          <p:nvPr/>
        </p:nvSpPr>
        <p:spPr>
          <a:xfrm>
            <a:off x="618726" y="337246"/>
            <a:ext cx="2108269"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Bathroom</a:t>
            </a:r>
          </a:p>
        </p:txBody>
      </p:sp>
      <p:cxnSp>
        <p:nvCxnSpPr>
          <p:cNvPr id="11" name="Straight Connector 10"/>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5374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8426" y="1313099"/>
            <a:ext cx="10899058" cy="4154984"/>
          </a:xfrm>
          <a:prstGeom prst="rect">
            <a:avLst/>
          </a:prstGeom>
          <a:noFill/>
        </p:spPr>
        <p:txBody>
          <a:bodyPr wrap="square" rtlCol="0">
            <a:spAutoFit/>
          </a:bodyPr>
          <a:lstStyle/>
          <a:p>
            <a:r>
              <a:rPr lang="en-US" sz="1200" dirty="0">
                <a:latin typeface="Century Gothic" panose="020B0502020202020204" pitchFamily="34" charset="0"/>
              </a:rPr>
              <a:t>Contains a basin or two and either a bath tub or a shower or both. In most cases a toilet is included in this room for ease of plumbing as cost consideration.</a:t>
            </a:r>
          </a:p>
          <a:p>
            <a:endParaRPr lang="en-US" sz="1200" dirty="0">
              <a:latin typeface="Century Gothic" panose="020B0502020202020204" pitchFamily="34" charset="0"/>
            </a:endParaRPr>
          </a:p>
          <a:p>
            <a:r>
              <a:rPr lang="en-US" sz="1200" b="1" dirty="0">
                <a:latin typeface="Century Gothic" panose="020B0502020202020204" pitchFamily="34" charset="0"/>
              </a:rPr>
              <a:t>Items found in bathroom: </a:t>
            </a:r>
            <a:r>
              <a:rPr lang="en-US" sz="1200" dirty="0">
                <a:latin typeface="Century Gothic" panose="020B0502020202020204" pitchFamily="34" charset="0"/>
              </a:rPr>
              <a:t>Bathroom mats, toilet brush cleaner, towel rails, toilet paper, soap and hand towel holders.</a:t>
            </a:r>
          </a:p>
          <a:p>
            <a:r>
              <a:rPr lang="en-US" sz="1200" b="1" dirty="0">
                <a:latin typeface="Century Gothic" panose="020B0502020202020204" pitchFamily="34" charset="0"/>
              </a:rPr>
              <a:t>Plumbing:</a:t>
            </a:r>
            <a:r>
              <a:rPr lang="en-US" sz="1200" dirty="0">
                <a:latin typeface="Century Gothic" panose="020B0502020202020204" pitchFamily="34" charset="0"/>
              </a:rPr>
              <a:t> The design of a bathroom must account for the use of both hot and cold water in adequate quantities.</a:t>
            </a:r>
          </a:p>
          <a:p>
            <a:r>
              <a:rPr lang="en-US" sz="1200" b="1" dirty="0">
                <a:latin typeface="Century Gothic" panose="020B0502020202020204" pitchFamily="34" charset="0"/>
              </a:rPr>
              <a:t>Electricity: </a:t>
            </a:r>
            <a:r>
              <a:rPr lang="en-US" sz="1200" dirty="0">
                <a:latin typeface="Century Gothic" panose="020B0502020202020204" pitchFamily="34" charset="0"/>
              </a:rPr>
              <a:t>Electrical appliances such as lights, heaters and heated towel rails generally need to be installed as fixtures with permanent connections rather than plugs and sockets in line with safety legislation.</a:t>
            </a:r>
          </a:p>
          <a:p>
            <a:r>
              <a:rPr lang="en-US" sz="1200" b="1" dirty="0">
                <a:latin typeface="Century Gothic" panose="020B0502020202020204" pitchFamily="34" charset="0"/>
              </a:rPr>
              <a:t>Lighting: </a:t>
            </a:r>
            <a:r>
              <a:rPr lang="en-US" sz="1200" dirty="0">
                <a:latin typeface="Century Gothic" panose="020B0502020202020204" pitchFamily="34" charset="0"/>
              </a:rPr>
              <a:t>Bathroom lighting should be uniform, bright and must minimize glare in order to ensure equitable lighting across the entire bathroom space. Choose lighting of modern style (e.g. LED’s) design and remember that at times, the quality of the light may be more important than the light itself.</a:t>
            </a:r>
          </a:p>
          <a:p>
            <a:endParaRPr lang="en-US" sz="1200" dirty="0">
              <a:latin typeface="Century Gothic" panose="020B0502020202020204" pitchFamily="34" charset="0"/>
            </a:endParaRPr>
          </a:p>
          <a:p>
            <a:r>
              <a:rPr lang="en-US" sz="1200" dirty="0">
                <a:latin typeface="Century Gothic" panose="020B0502020202020204" pitchFamily="34" charset="0"/>
              </a:rPr>
              <a:t>Modern bathrooms create a simplistic and clean ambience. The philosophy of </a:t>
            </a:r>
            <a:r>
              <a:rPr lang="en-US" sz="1200" dirty="0" err="1">
                <a:latin typeface="Century Gothic" panose="020B0502020202020204" pitchFamily="34" charset="0"/>
              </a:rPr>
              <a:t>Visualiseit</a:t>
            </a:r>
            <a:r>
              <a:rPr lang="en-US" sz="1200" dirty="0">
                <a:latin typeface="Century Gothic" panose="020B0502020202020204" pitchFamily="34" charset="0"/>
              </a:rPr>
              <a:t> is premised on the approach that in order to design a modern bathroom, it must be ensured that geometric shapes and patterns, clean lines, minimal colors are utilized. Furthermore the bathtub, shower and related accessories should mirror the design concept in order to create a good flow and pattern.</a:t>
            </a:r>
          </a:p>
          <a:p>
            <a:r>
              <a:rPr lang="en-US" sz="1200" dirty="0">
                <a:latin typeface="Century Gothic" panose="020B0502020202020204" pitchFamily="34" charset="0"/>
              </a:rPr>
              <a:t>These modern details can transform a dull bathroom into a fantastic relaxation and refreshing space.</a:t>
            </a:r>
          </a:p>
          <a:p>
            <a:endParaRPr lang="en-US" sz="1200" dirty="0">
              <a:latin typeface="Century Gothic" panose="020B0502020202020204" pitchFamily="34" charset="0"/>
            </a:endParaRPr>
          </a:p>
          <a:p>
            <a:r>
              <a:rPr lang="en-US" sz="1200" dirty="0">
                <a:latin typeface="Century Gothic" panose="020B0502020202020204" pitchFamily="34" charset="0"/>
              </a:rPr>
              <a:t>We are of the view that when choosing tiles for a modern bathroom, a client should stick to one pattern, size and </a:t>
            </a:r>
            <a:r>
              <a:rPr lang="en-US" sz="1200" dirty="0" err="1">
                <a:latin typeface="Century Gothic" panose="020B0502020202020204" pitchFamily="34" charset="0"/>
              </a:rPr>
              <a:t>colour</a:t>
            </a:r>
            <a:r>
              <a:rPr lang="en-US" sz="1200" dirty="0">
                <a:latin typeface="Century Gothic" panose="020B0502020202020204" pitchFamily="34" charset="0"/>
              </a:rPr>
              <a:t> for both floor and wall in order for the bathroom to look modern and stylish.</a:t>
            </a:r>
          </a:p>
          <a:p>
            <a:endParaRPr lang="en-US" sz="1200" dirty="0">
              <a:latin typeface="Century Gothic" panose="020B0502020202020204" pitchFamily="34" charset="0"/>
            </a:endParaRPr>
          </a:p>
          <a:p>
            <a:r>
              <a:rPr lang="en-US" sz="1200" dirty="0">
                <a:latin typeface="Century Gothic" panose="020B0502020202020204" pitchFamily="34" charset="0"/>
              </a:rPr>
              <a:t>Look for patterns and colors that fit into those categories when looking for the type of faucet, mirror and fixtures you are choosing to place in your modern bathroom.</a:t>
            </a:r>
          </a:p>
          <a:p>
            <a:endParaRPr lang="en-US" sz="1200" dirty="0">
              <a:latin typeface="Century Gothic" panose="020B0502020202020204" pitchFamily="34" charset="0"/>
            </a:endParaRPr>
          </a:p>
        </p:txBody>
      </p:sp>
      <p:sp>
        <p:nvSpPr>
          <p:cNvPr id="5" name="TextBox 4"/>
          <p:cNvSpPr txBox="1"/>
          <p:nvPr/>
        </p:nvSpPr>
        <p:spPr>
          <a:xfrm>
            <a:off x="618726" y="337246"/>
            <a:ext cx="2108269"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Bathroom</a:t>
            </a:r>
          </a:p>
        </p:txBody>
      </p:sp>
      <p:cxnSp>
        <p:nvCxnSpPr>
          <p:cNvPr id="7" name="Straight Connector 6"/>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18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310" y="1365774"/>
            <a:ext cx="7434610" cy="4958826"/>
          </a:xfrm>
          <a:prstGeom prst="rect">
            <a:avLst/>
          </a:prstGeom>
        </p:spPr>
      </p:pic>
      <p:sp>
        <p:nvSpPr>
          <p:cNvPr id="14" name="TextBox 13"/>
          <p:cNvSpPr txBox="1"/>
          <p:nvPr/>
        </p:nvSpPr>
        <p:spPr>
          <a:xfrm>
            <a:off x="618726" y="337246"/>
            <a:ext cx="2467342"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Living room</a:t>
            </a:r>
          </a:p>
        </p:txBody>
      </p:sp>
      <p:cxnSp>
        <p:nvCxnSpPr>
          <p:cNvPr id="15" name="Straight Connector 14"/>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400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8426" y="1313099"/>
            <a:ext cx="10642717" cy="3416320"/>
          </a:xfrm>
          <a:prstGeom prst="rect">
            <a:avLst/>
          </a:prstGeom>
          <a:noFill/>
        </p:spPr>
        <p:txBody>
          <a:bodyPr wrap="square" rtlCol="0">
            <a:spAutoFit/>
          </a:bodyPr>
          <a:lstStyle/>
          <a:p>
            <a:r>
              <a:rPr lang="en-US" sz="1200" dirty="0">
                <a:latin typeface="Century Gothic" panose="020B0502020202020204" pitchFamily="34" charset="0"/>
              </a:rPr>
              <a:t>Living room is a room for general everyday use in a house. Also called a lounge or sitting room, it is a room in a residential house used for relaxing, socializing or even watching TV.</a:t>
            </a:r>
          </a:p>
          <a:p>
            <a:endParaRPr lang="en-US" sz="1200" dirty="0">
              <a:latin typeface="Century Gothic" panose="020B0502020202020204" pitchFamily="34" charset="0"/>
            </a:endParaRPr>
          </a:p>
          <a:p>
            <a:r>
              <a:rPr lang="en-US" sz="1200" dirty="0">
                <a:latin typeface="Century Gothic" panose="020B0502020202020204" pitchFamily="34" charset="0"/>
              </a:rPr>
              <a:t>Usually, the living room is the most spacious room of the house. In most cases it is at the heart of the house. In an open plan scenario, it is usually connected to the dining room. Generally, a family room is adjacent to the kitchen and in some cases it becomes an extension of the kitchen itself.</a:t>
            </a:r>
          </a:p>
          <a:p>
            <a:endParaRPr lang="en-US" sz="1200" dirty="0">
              <a:latin typeface="Century Gothic" panose="020B0502020202020204" pitchFamily="34" charset="0"/>
            </a:endParaRPr>
          </a:p>
          <a:p>
            <a:r>
              <a:rPr lang="en-US" sz="1200" dirty="0">
                <a:latin typeface="Century Gothic" panose="020B0502020202020204" pitchFamily="34" charset="0"/>
              </a:rPr>
              <a:t>The living room is the space where we entertain our guests and welcome friends and relatives. It’s a comfortable but also somewhat formal area</a:t>
            </a:r>
          </a:p>
          <a:p>
            <a:r>
              <a:rPr lang="en-US" sz="1200" dirty="0">
                <a:latin typeface="Century Gothic" panose="020B0502020202020204" pitchFamily="34" charset="0"/>
              </a:rPr>
              <a:t>Sometimes the simplest room makeovers are the best because they turn to make the space feel bigger and new e.g. by introducing scatter cushions with different patterns and textures. These small projects can freshen up a home without the owner spending a small fortune.</a:t>
            </a:r>
          </a:p>
          <a:p>
            <a:r>
              <a:rPr lang="en-US" sz="1200" dirty="0">
                <a:latin typeface="Century Gothic" panose="020B0502020202020204" pitchFamily="34" charset="0"/>
              </a:rPr>
              <a:t>In a living room one needs comfortable type of couches like English sofa’s which are known as </a:t>
            </a:r>
            <a:r>
              <a:rPr lang="en-US" sz="1200" dirty="0" err="1">
                <a:latin typeface="Century Gothic" panose="020B0502020202020204" pitchFamily="34" charset="0"/>
              </a:rPr>
              <a:t>Gomma</a:t>
            </a:r>
            <a:r>
              <a:rPr lang="en-US" sz="1200" dirty="0">
                <a:latin typeface="Century Gothic" panose="020B0502020202020204" pitchFamily="34" charset="0"/>
              </a:rPr>
              <a:t> </a:t>
            </a:r>
            <a:r>
              <a:rPr lang="en-US" sz="1200" dirty="0" err="1">
                <a:latin typeface="Century Gothic" panose="020B0502020202020204" pitchFamily="34" charset="0"/>
              </a:rPr>
              <a:t>gommas</a:t>
            </a:r>
            <a:r>
              <a:rPr lang="en-US" sz="1200" dirty="0">
                <a:latin typeface="Century Gothic" panose="020B0502020202020204" pitchFamily="34" charset="0"/>
              </a:rPr>
              <a:t>. They are known to have low arms in relation to a high back and are generally covered with upholstery. Modern designed English couches recline and are well cushioned for absolute comfort.</a:t>
            </a:r>
          </a:p>
          <a:p>
            <a:endParaRPr lang="en-US" sz="1200" dirty="0">
              <a:latin typeface="Century Gothic" panose="020B0502020202020204" pitchFamily="34" charset="0"/>
            </a:endParaRPr>
          </a:p>
          <a:p>
            <a:r>
              <a:rPr lang="en-US" sz="1200" dirty="0">
                <a:latin typeface="Century Gothic" panose="020B0502020202020204" pitchFamily="34" charset="0"/>
              </a:rPr>
              <a:t>Depending on the design principle, leather couches fitting with the </a:t>
            </a:r>
            <a:r>
              <a:rPr lang="en-US" sz="1200" dirty="0" err="1">
                <a:latin typeface="Century Gothic" panose="020B0502020202020204" pitchFamily="34" charset="0"/>
              </a:rPr>
              <a:t>colour</a:t>
            </a:r>
            <a:r>
              <a:rPr lang="en-US" sz="1200" dirty="0">
                <a:latin typeface="Century Gothic" panose="020B0502020202020204" pitchFamily="34" charset="0"/>
              </a:rPr>
              <a:t> scheme or created to contrast with the </a:t>
            </a:r>
            <a:r>
              <a:rPr lang="en-US" sz="1200" dirty="0" err="1">
                <a:latin typeface="Century Gothic" panose="020B0502020202020204" pitchFamily="34" charset="0"/>
              </a:rPr>
              <a:t>colour</a:t>
            </a:r>
            <a:r>
              <a:rPr lang="en-US" sz="1200" dirty="0">
                <a:latin typeface="Century Gothic" panose="020B0502020202020204" pitchFamily="34" charset="0"/>
              </a:rPr>
              <a:t> or pattern of the room can be a proper fit for a living room. </a:t>
            </a:r>
            <a:r>
              <a:rPr lang="en-US" sz="1200" dirty="0" err="1">
                <a:latin typeface="Century Gothic" panose="020B0502020202020204" pitchFamily="34" charset="0"/>
              </a:rPr>
              <a:t>Visualiseit</a:t>
            </a:r>
            <a:r>
              <a:rPr lang="en-US" sz="1200" dirty="0">
                <a:latin typeface="Century Gothic" panose="020B0502020202020204" pitchFamily="34" charset="0"/>
              </a:rPr>
              <a:t> is well positioned to guide the client in this arena taking into consideration, client’s budget, style consideration and personality as these ingredients should all be considered in a home or room makeover.</a:t>
            </a:r>
          </a:p>
        </p:txBody>
      </p:sp>
      <p:sp>
        <p:nvSpPr>
          <p:cNvPr id="5" name="TextBox 4"/>
          <p:cNvSpPr txBox="1"/>
          <p:nvPr/>
        </p:nvSpPr>
        <p:spPr>
          <a:xfrm>
            <a:off x="618726" y="337246"/>
            <a:ext cx="2467342"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Living room</a:t>
            </a:r>
          </a:p>
        </p:txBody>
      </p:sp>
      <p:cxnSp>
        <p:nvCxnSpPr>
          <p:cNvPr id="7" name="Straight Connector 6"/>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45043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310" y="1346724"/>
            <a:ext cx="7434610" cy="4958827"/>
          </a:xfrm>
          <a:prstGeom prst="rect">
            <a:avLst/>
          </a:prstGeom>
        </p:spPr>
      </p:pic>
      <p:sp>
        <p:nvSpPr>
          <p:cNvPr id="7" name="TextBox 6"/>
          <p:cNvSpPr txBox="1"/>
          <p:nvPr/>
        </p:nvSpPr>
        <p:spPr>
          <a:xfrm>
            <a:off x="618726" y="337246"/>
            <a:ext cx="1680268"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Kitchen</a:t>
            </a:r>
          </a:p>
        </p:txBody>
      </p:sp>
      <p:cxnSp>
        <p:nvCxnSpPr>
          <p:cNvPr id="8" name="Straight Connector 7"/>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231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8426" y="1313099"/>
            <a:ext cx="10642717" cy="4524315"/>
          </a:xfrm>
          <a:prstGeom prst="rect">
            <a:avLst/>
          </a:prstGeom>
          <a:noFill/>
        </p:spPr>
        <p:txBody>
          <a:bodyPr wrap="square" rtlCol="0">
            <a:spAutoFit/>
          </a:bodyPr>
          <a:lstStyle/>
          <a:p>
            <a:r>
              <a:rPr lang="en-US" sz="1200" dirty="0">
                <a:latin typeface="Century Gothic" panose="020B0502020202020204" pitchFamily="34" charset="0"/>
              </a:rPr>
              <a:t>A kitchen is the heart of the home, a room used for cooking and food preparation in a dwelling or in a commercial establishment. A modern residential kitchen is typically equipped with a stove, sink with hot and cold running water, a refrigerator, microwave oven. In some instances you would find a scullery with a dishwasher, washing machine and a tumble dryer.</a:t>
            </a:r>
          </a:p>
          <a:p>
            <a:endParaRPr lang="en-US" sz="1200" dirty="0">
              <a:latin typeface="Century Gothic" panose="020B0502020202020204" pitchFamily="34" charset="0"/>
            </a:endParaRPr>
          </a:p>
          <a:p>
            <a:r>
              <a:rPr lang="en-US" sz="1200" dirty="0">
                <a:latin typeface="Century Gothic" panose="020B0502020202020204" pitchFamily="34" charset="0"/>
              </a:rPr>
              <a:t>In these modern kitchens you would find that the space is versatile, the family can enjoy meal seated around the spacious kitchen island with those high space bar stools. The kitchen units could typically be made of high gloss cabinets which are easy to clean. They are also easy to blend with other materials such as wood, stone and stainless steel and can also blend with modern granite countertops.</a:t>
            </a:r>
          </a:p>
          <a:p>
            <a:endParaRPr lang="en-US" sz="1200" dirty="0">
              <a:latin typeface="Century Gothic" panose="020B0502020202020204" pitchFamily="34" charset="0"/>
            </a:endParaRPr>
          </a:p>
          <a:p>
            <a:r>
              <a:rPr lang="en-US" sz="1200" dirty="0">
                <a:latin typeface="Century Gothic" panose="020B0502020202020204" pitchFamily="34" charset="0"/>
              </a:rPr>
              <a:t>In the olden days kitchen windows used to be covered with café curtains and hanged on wooden pelmets. In contrast, in modern kitchens shutters or blinds are installed and are one of the most versatile types of window coverings. They are easy to clean and are a permanent fixture. Since this is a permanent fixture, </a:t>
            </a:r>
            <a:r>
              <a:rPr lang="en-US" sz="1200" dirty="0" err="1">
                <a:latin typeface="Century Gothic" panose="020B0502020202020204" pitchFamily="34" charset="0"/>
              </a:rPr>
              <a:t>Visualiseit</a:t>
            </a:r>
            <a:r>
              <a:rPr lang="en-US" sz="1200" dirty="0">
                <a:latin typeface="Century Gothic" panose="020B0502020202020204" pitchFamily="34" charset="0"/>
              </a:rPr>
              <a:t> will be on hand to make recommendations in order to ensure that these match the design concept longevity. Blinds and Shutters are supplied in various kinds of wood such as Mahogany, Oak, Beech and Pine. Recent trends have also brought </a:t>
            </a:r>
            <a:r>
              <a:rPr lang="en-US" sz="1200" dirty="0" err="1">
                <a:latin typeface="Century Gothic" panose="020B0502020202020204" pitchFamily="34" charset="0"/>
              </a:rPr>
              <a:t>aluminium</a:t>
            </a:r>
            <a:r>
              <a:rPr lang="en-US" sz="1200" dirty="0">
                <a:latin typeface="Century Gothic" panose="020B0502020202020204" pitchFamily="34" charset="0"/>
              </a:rPr>
              <a:t> shutters in the picture. This is an exciting design concept as this has made the options of </a:t>
            </a:r>
            <a:r>
              <a:rPr lang="en-US" sz="1200" dirty="0" err="1">
                <a:latin typeface="Century Gothic" panose="020B0502020202020204" pitchFamily="34" charset="0"/>
              </a:rPr>
              <a:t>colours</a:t>
            </a:r>
            <a:r>
              <a:rPr lang="en-US" sz="1200" dirty="0">
                <a:latin typeface="Century Gothic" panose="020B0502020202020204" pitchFamily="34" charset="0"/>
              </a:rPr>
              <a:t> almost infinite. Furthermore this ensures that the same </a:t>
            </a:r>
            <a:r>
              <a:rPr lang="en-US" sz="1200" dirty="0" err="1">
                <a:latin typeface="Century Gothic" panose="020B0502020202020204" pitchFamily="34" charset="0"/>
              </a:rPr>
              <a:t>aluminium</a:t>
            </a:r>
            <a:r>
              <a:rPr lang="en-US" sz="1200" dirty="0">
                <a:latin typeface="Century Gothic" panose="020B0502020202020204" pitchFamily="34" charset="0"/>
              </a:rPr>
              <a:t> shutters provide extra security in the form of prevention of household intrusion whilst maintaining a stylish look and feel.</a:t>
            </a:r>
          </a:p>
          <a:p>
            <a:r>
              <a:rPr lang="en-US" sz="1200" dirty="0">
                <a:latin typeface="Century Gothic" panose="020B0502020202020204" pitchFamily="34" charset="0"/>
              </a:rPr>
              <a:t> </a:t>
            </a:r>
          </a:p>
          <a:p>
            <a:r>
              <a:rPr lang="en-US" sz="1200" dirty="0">
                <a:latin typeface="Century Gothic" panose="020B0502020202020204" pitchFamily="34" charset="0"/>
              </a:rPr>
              <a:t>Types of Kitchens</a:t>
            </a:r>
          </a:p>
          <a:p>
            <a:pPr marL="171450" indent="-171450">
              <a:buFont typeface="Arial" panose="020B0604020202020204" pitchFamily="34" charset="0"/>
              <a:buChar char="•"/>
            </a:pPr>
            <a:r>
              <a:rPr lang="en-US" sz="1200" dirty="0">
                <a:latin typeface="Century Gothic" panose="020B0502020202020204" pitchFamily="34" charset="0"/>
              </a:rPr>
              <a:t>Kitchen Island</a:t>
            </a:r>
          </a:p>
          <a:p>
            <a:pPr marL="171450" indent="-171450">
              <a:buFont typeface="Arial" panose="020B0604020202020204" pitchFamily="34" charset="0"/>
              <a:buChar char="•"/>
            </a:pPr>
            <a:r>
              <a:rPr lang="en-US" sz="1200" dirty="0">
                <a:latin typeface="Century Gothic" panose="020B0502020202020204" pitchFamily="34" charset="0"/>
              </a:rPr>
              <a:t>L – Shaped</a:t>
            </a:r>
          </a:p>
          <a:p>
            <a:pPr marL="171450" indent="-171450">
              <a:buFont typeface="Arial" panose="020B0604020202020204" pitchFamily="34" charset="0"/>
              <a:buChar char="•"/>
            </a:pPr>
            <a:r>
              <a:rPr lang="en-US" sz="1200" dirty="0">
                <a:latin typeface="Century Gothic" panose="020B0502020202020204" pitchFamily="34" charset="0"/>
              </a:rPr>
              <a:t>U – Shaped</a:t>
            </a:r>
          </a:p>
          <a:p>
            <a:pPr marL="171450" indent="-171450">
              <a:buFont typeface="Arial" panose="020B0604020202020204" pitchFamily="34" charset="0"/>
              <a:buChar char="•"/>
            </a:pPr>
            <a:r>
              <a:rPr lang="en-US" sz="1200" dirty="0">
                <a:latin typeface="Century Gothic" panose="020B0502020202020204" pitchFamily="34" charset="0"/>
              </a:rPr>
              <a:t>Single wall</a:t>
            </a:r>
          </a:p>
          <a:p>
            <a:r>
              <a:rPr lang="en-US" sz="1200" dirty="0">
                <a:latin typeface="Century Gothic" panose="020B0502020202020204" pitchFamily="34" charset="0"/>
              </a:rPr>
              <a:t> </a:t>
            </a:r>
          </a:p>
          <a:p>
            <a:r>
              <a:rPr lang="en-US" sz="1200" dirty="0" err="1">
                <a:latin typeface="Century Gothic" panose="020B0502020202020204" pitchFamily="34" charset="0"/>
              </a:rPr>
              <a:t>Visualiseit</a:t>
            </a:r>
            <a:r>
              <a:rPr lang="en-US" sz="1200" dirty="0">
                <a:latin typeface="Century Gothic" panose="020B0502020202020204" pitchFamily="34" charset="0"/>
              </a:rPr>
              <a:t> is available to discuss Client requirements. An option would be to undertake a wholesome upgrade however depending on client’s needs a single room or defined rooms can be spruced up.</a:t>
            </a:r>
          </a:p>
        </p:txBody>
      </p:sp>
      <p:sp>
        <p:nvSpPr>
          <p:cNvPr id="5" name="TextBox 4"/>
          <p:cNvSpPr txBox="1"/>
          <p:nvPr/>
        </p:nvSpPr>
        <p:spPr>
          <a:xfrm>
            <a:off x="618726" y="337246"/>
            <a:ext cx="1680268"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Kitchen</a:t>
            </a:r>
          </a:p>
        </p:txBody>
      </p:sp>
      <p:cxnSp>
        <p:nvCxnSpPr>
          <p:cNvPr id="7" name="Straight Connector 6"/>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23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61954" y="2582606"/>
            <a:ext cx="2868093" cy="830997"/>
          </a:xfrm>
          <a:prstGeom prst="rect">
            <a:avLst/>
          </a:prstGeom>
          <a:noFill/>
        </p:spPr>
        <p:txBody>
          <a:bodyPr wrap="none" rtlCol="0">
            <a:spAutoFit/>
          </a:bodyPr>
          <a:lstStyle/>
          <a:p>
            <a:r>
              <a:rPr lang="en-US" sz="4800" b="1" dirty="0">
                <a:solidFill>
                  <a:srgbClr val="32373B"/>
                </a:solidFill>
                <a:latin typeface="Century Gothic" panose="020B0502020202020204" pitchFamily="34" charset="0"/>
              </a:rPr>
              <a:t>Contacts</a:t>
            </a:r>
          </a:p>
        </p:txBody>
      </p:sp>
      <p:cxnSp>
        <p:nvCxnSpPr>
          <p:cNvPr id="6" name="Straight Connector 5"/>
          <p:cNvCxnSpPr/>
          <p:nvPr/>
        </p:nvCxnSpPr>
        <p:spPr>
          <a:xfrm>
            <a:off x="5587181" y="362974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74642" y="4067185"/>
            <a:ext cx="10642717" cy="1200329"/>
          </a:xfrm>
          <a:prstGeom prst="rect">
            <a:avLst/>
          </a:prstGeom>
          <a:noFill/>
        </p:spPr>
        <p:txBody>
          <a:bodyPr wrap="square" rtlCol="0">
            <a:spAutoFit/>
          </a:bodyPr>
          <a:lstStyle/>
          <a:p>
            <a:pPr algn="ctr">
              <a:lnSpc>
                <a:spcPct val="150000"/>
              </a:lnSpc>
            </a:pPr>
            <a:r>
              <a:rPr lang="en-US" sz="1200" dirty="0">
                <a:latin typeface="Century Gothic" panose="020B0502020202020204" pitchFamily="34" charset="0"/>
              </a:rPr>
              <a:t>5 Muller Street South, House no 59, Savannahs, </a:t>
            </a:r>
            <a:r>
              <a:rPr lang="en-US" sz="1200" dirty="0" err="1">
                <a:latin typeface="Century Gothic" panose="020B0502020202020204" pitchFamily="34" charset="0"/>
              </a:rPr>
              <a:t>Buccleuch</a:t>
            </a:r>
            <a:r>
              <a:rPr lang="en-US" sz="1200" dirty="0">
                <a:latin typeface="Century Gothic" panose="020B0502020202020204" pitchFamily="34" charset="0"/>
              </a:rPr>
              <a:t>, Johannesburg</a:t>
            </a:r>
          </a:p>
          <a:p>
            <a:pPr algn="ctr">
              <a:lnSpc>
                <a:spcPct val="150000"/>
              </a:lnSpc>
            </a:pPr>
            <a:r>
              <a:rPr lang="en-US" sz="1200" dirty="0">
                <a:latin typeface="Century Gothic" panose="020B0502020202020204" pitchFamily="34" charset="0"/>
              </a:rPr>
              <a:t>+27 83 941 1592     |    +27 63 104 2742</a:t>
            </a:r>
            <a:br>
              <a:rPr lang="en-US" sz="1200" dirty="0">
                <a:latin typeface="Century Gothic" panose="020B0502020202020204" pitchFamily="34" charset="0"/>
              </a:rPr>
            </a:br>
            <a:r>
              <a:rPr lang="en-US" sz="1200" dirty="0">
                <a:latin typeface="Century Gothic" panose="020B0502020202020204" pitchFamily="34" charset="0"/>
                <a:hlinkClick r:id="rId2"/>
              </a:rPr>
              <a:t>rachel.makwela@videsigns.co.za</a:t>
            </a:r>
            <a:endParaRPr lang="en-US" sz="1200" dirty="0">
              <a:latin typeface="Century Gothic" panose="020B0502020202020204" pitchFamily="34" charset="0"/>
            </a:endParaRPr>
          </a:p>
          <a:p>
            <a:pPr algn="ctr">
              <a:lnSpc>
                <a:spcPct val="150000"/>
              </a:lnSpc>
            </a:pPr>
            <a:r>
              <a:rPr lang="en-US" sz="1200" dirty="0">
                <a:latin typeface="Century Gothic" panose="020B0502020202020204" pitchFamily="34" charset="0"/>
              </a:rPr>
              <a:t>Rache.makwela@gmail.com</a:t>
            </a:r>
          </a:p>
        </p:txBody>
      </p:sp>
    </p:spTree>
    <p:extLst>
      <p:ext uri="{BB962C8B-B14F-4D97-AF65-F5344CB8AC3E}">
        <p14:creationId xmlns:p14="http://schemas.microsoft.com/office/powerpoint/2010/main" val="2571423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8726" y="398206"/>
            <a:ext cx="3139001" cy="830997"/>
          </a:xfrm>
          <a:prstGeom prst="rect">
            <a:avLst/>
          </a:prstGeom>
          <a:noFill/>
        </p:spPr>
        <p:txBody>
          <a:bodyPr wrap="none" rtlCol="0">
            <a:spAutoFit/>
          </a:bodyPr>
          <a:lstStyle/>
          <a:p>
            <a:r>
              <a:rPr lang="en-US" sz="4800" b="1" dirty="0">
                <a:solidFill>
                  <a:srgbClr val="32373B"/>
                </a:solidFill>
                <a:latin typeface="Century Gothic" panose="020B0502020202020204" pitchFamily="34" charset="0"/>
              </a:rPr>
              <a:t>About me</a:t>
            </a:r>
          </a:p>
        </p:txBody>
      </p:sp>
      <p:cxnSp>
        <p:nvCxnSpPr>
          <p:cNvPr id="6" name="Straight Connector 5"/>
          <p:cNvCxnSpPr/>
          <p:nvPr/>
        </p:nvCxnSpPr>
        <p:spPr>
          <a:xfrm>
            <a:off x="678426" y="144534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78426" y="1755059"/>
            <a:ext cx="10899058" cy="4431983"/>
          </a:xfrm>
          <a:prstGeom prst="rect">
            <a:avLst/>
          </a:prstGeom>
          <a:noFill/>
        </p:spPr>
        <p:txBody>
          <a:bodyPr wrap="square" rtlCol="0">
            <a:spAutoFit/>
          </a:bodyPr>
          <a:lstStyle/>
          <a:p>
            <a:pPr>
              <a:lnSpc>
                <a:spcPct val="150000"/>
              </a:lnSpc>
            </a:pPr>
            <a:r>
              <a:rPr lang="en-US" sz="1200" dirty="0">
                <a:latin typeface="Century Gothic" panose="020B0502020202020204" pitchFamily="34" charset="0"/>
              </a:rPr>
              <a:t>My name is Rachel Makwela, an Interior Decorator based in Johannesburg, married and blessed with two children.</a:t>
            </a:r>
            <a:br>
              <a:rPr lang="en-US" sz="1200" dirty="0">
                <a:latin typeface="Century Gothic" panose="020B0502020202020204" pitchFamily="34" charset="0"/>
              </a:rPr>
            </a:br>
            <a:r>
              <a:rPr lang="en-US" sz="1200" dirty="0">
                <a:latin typeface="Century Gothic" panose="020B0502020202020204" pitchFamily="34" charset="0"/>
              </a:rPr>
              <a:t>Tshegofatso is my eldest son who is 17 years of age and my baby girl </a:t>
            </a:r>
            <a:r>
              <a:rPr lang="en-US" sz="1200" dirty="0" err="1">
                <a:latin typeface="Century Gothic" panose="020B0502020202020204" pitchFamily="34" charset="0"/>
              </a:rPr>
              <a:t>Tsholofelo</a:t>
            </a:r>
            <a:r>
              <a:rPr lang="en-US" sz="1200" dirty="0">
                <a:latin typeface="Century Gothic" panose="020B0502020202020204" pitchFamily="34" charset="0"/>
              </a:rPr>
              <a:t> is 13 years of age. I developed the interest of design and decorating 26 years ago attended the IIE Design School of Southern Africa where I have graduated with a distinction as an Interior Decorator 2017. It is true when they say design goes hand in hand with fashion because I love clothes to bits. I enjoy playing with fabrics different textures and </a:t>
            </a:r>
            <a:r>
              <a:rPr lang="en-US" sz="1200" dirty="0" err="1">
                <a:latin typeface="Century Gothic" panose="020B0502020202020204" pitchFamily="34" charset="0"/>
              </a:rPr>
              <a:t>colours</a:t>
            </a:r>
            <a:r>
              <a:rPr lang="en-US" sz="1200" dirty="0">
                <a:latin typeface="Century Gothic" panose="020B0502020202020204" pitchFamily="34" charset="0"/>
              </a:rPr>
              <a:t> my favorite </a:t>
            </a:r>
            <a:r>
              <a:rPr lang="en-US" sz="1200" dirty="0" err="1">
                <a:latin typeface="Century Gothic" panose="020B0502020202020204" pitchFamily="34" charset="0"/>
              </a:rPr>
              <a:t>colours</a:t>
            </a:r>
            <a:r>
              <a:rPr lang="en-US" sz="1200" dirty="0">
                <a:latin typeface="Century Gothic" panose="020B0502020202020204" pitchFamily="34" charset="0"/>
              </a:rPr>
              <a:t> are dark blue, Red and white. Dark blue is often associated with depth and stability, and also it slows human metabolism and produces a calming effect. Red is associated with meaning of love, passion, anger and danger whereas white is associated with coolness, cleanliness, sterility and perfection. My hobbies are travelling, shopping and watching TV.</a:t>
            </a:r>
            <a:br>
              <a:rPr lang="en-US" sz="1200" dirty="0">
                <a:latin typeface="Century Gothic" panose="020B0502020202020204" pitchFamily="34" charset="0"/>
              </a:rPr>
            </a:br>
            <a:br>
              <a:rPr lang="en-US" sz="1200" dirty="0">
                <a:latin typeface="Century Gothic" panose="020B0502020202020204" pitchFamily="34" charset="0"/>
              </a:rPr>
            </a:br>
            <a:r>
              <a:rPr lang="en-US" sz="1200" dirty="0">
                <a:latin typeface="Century Gothic" panose="020B0502020202020204" pitchFamily="34" charset="0"/>
              </a:rPr>
              <a:t>My time at the Design School of Southern Africa gave me the opportunity to explore design and décor in a broader way although it was challenging at times especially when it comes to measuring rooms and drawing floor plans however we had critical direction and guidance from our lecturer.</a:t>
            </a:r>
            <a:br>
              <a:rPr lang="en-US" sz="1200" dirty="0">
                <a:latin typeface="Century Gothic" panose="020B0502020202020204" pitchFamily="34" charset="0"/>
              </a:rPr>
            </a:br>
            <a:br>
              <a:rPr lang="en-US" sz="1200" dirty="0">
                <a:latin typeface="Century Gothic" panose="020B0502020202020204" pitchFamily="34" charset="0"/>
              </a:rPr>
            </a:br>
            <a:r>
              <a:rPr lang="en-US" sz="1200" dirty="0">
                <a:latin typeface="Century Gothic" panose="020B0502020202020204" pitchFamily="34" charset="0"/>
              </a:rPr>
              <a:t>In a decor world one benefits from the convenience of a one stop destination for all your home furnishings requirements, with a vast range of quality furniture, flooring solutions, wall and windows coverings, lighting as well as home accessories, you can find inspiration interior design solutions in one place.</a:t>
            </a:r>
          </a:p>
          <a:p>
            <a:endParaRPr lang="en-US" sz="1200" dirty="0">
              <a:latin typeface="Century Gothic" panose="020B0502020202020204" pitchFamily="34" charset="0"/>
            </a:endParaRPr>
          </a:p>
        </p:txBody>
      </p:sp>
    </p:spTree>
    <p:extLst>
      <p:ext uri="{BB962C8B-B14F-4D97-AF65-F5344CB8AC3E}">
        <p14:creationId xmlns:p14="http://schemas.microsoft.com/office/powerpoint/2010/main" val="403196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15842" y="2582606"/>
            <a:ext cx="2560316" cy="830997"/>
          </a:xfrm>
          <a:prstGeom prst="rect">
            <a:avLst/>
          </a:prstGeom>
          <a:noFill/>
        </p:spPr>
        <p:txBody>
          <a:bodyPr wrap="none" rtlCol="0">
            <a:spAutoFit/>
          </a:bodyPr>
          <a:lstStyle/>
          <a:p>
            <a:r>
              <a:rPr lang="en-US" sz="4800" b="1" dirty="0">
                <a:solidFill>
                  <a:srgbClr val="32373B"/>
                </a:solidFill>
                <a:latin typeface="Century Gothic" panose="020B0502020202020204" pitchFamily="34" charset="0"/>
              </a:rPr>
              <a:t>Portfolio</a:t>
            </a:r>
          </a:p>
        </p:txBody>
      </p:sp>
      <p:cxnSp>
        <p:nvCxnSpPr>
          <p:cNvPr id="6" name="Straight Connector 5"/>
          <p:cNvCxnSpPr/>
          <p:nvPr/>
        </p:nvCxnSpPr>
        <p:spPr>
          <a:xfrm>
            <a:off x="5587181" y="362974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13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59726"/>
            <a:ext cx="7480300" cy="4974400"/>
          </a:xfrm>
          <a:prstGeom prst="rect">
            <a:avLst/>
          </a:prstGeom>
        </p:spPr>
      </p:pic>
      <p:sp>
        <p:nvSpPr>
          <p:cNvPr id="4" name="TextBox 3"/>
          <p:cNvSpPr txBox="1"/>
          <p:nvPr/>
        </p:nvSpPr>
        <p:spPr>
          <a:xfrm>
            <a:off x="618726" y="337246"/>
            <a:ext cx="3486852"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Master bedroom</a:t>
            </a:r>
          </a:p>
        </p:txBody>
      </p:sp>
      <p:cxnSp>
        <p:nvCxnSpPr>
          <p:cNvPr id="5" name="Straight Connector 4"/>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6206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8426" y="1313099"/>
            <a:ext cx="10899058" cy="4431983"/>
          </a:xfrm>
          <a:prstGeom prst="rect">
            <a:avLst/>
          </a:prstGeom>
          <a:noFill/>
        </p:spPr>
        <p:txBody>
          <a:bodyPr wrap="square" rtlCol="0">
            <a:spAutoFit/>
          </a:bodyPr>
          <a:lstStyle/>
          <a:p>
            <a:pPr>
              <a:lnSpc>
                <a:spcPct val="150000"/>
              </a:lnSpc>
            </a:pPr>
            <a:r>
              <a:rPr lang="en-US" sz="1200" dirty="0">
                <a:latin typeface="Century Gothic" panose="020B0502020202020204" pitchFamily="34" charset="0"/>
              </a:rPr>
              <a:t>This room should be peaceful, functional and airy. Normally what’s included in a bedroom is a bed, dresser, chest of drawers, mirror and wardrobes; combined called a bedroom suite.</a:t>
            </a:r>
          </a:p>
          <a:p>
            <a:pPr>
              <a:lnSpc>
                <a:spcPct val="150000"/>
              </a:lnSpc>
            </a:pPr>
            <a:endParaRPr lang="en-US" sz="1200" dirty="0">
              <a:latin typeface="Century Gothic" panose="020B0502020202020204" pitchFamily="34" charset="0"/>
            </a:endParaRPr>
          </a:p>
          <a:p>
            <a:pPr>
              <a:lnSpc>
                <a:spcPct val="150000"/>
              </a:lnSpc>
            </a:pPr>
            <a:r>
              <a:rPr lang="en-US" sz="1200" dirty="0">
                <a:latin typeface="Century Gothic" panose="020B0502020202020204" pitchFamily="34" charset="0"/>
              </a:rPr>
              <a:t>Even when the day is pure chaos, a bedroom is the one place where one should always be able to relax and unwind. Most people want their bedroom to be a soothing, restorative retreat. If that’s your wish, </a:t>
            </a:r>
            <a:r>
              <a:rPr lang="en-US" sz="1200" dirty="0" err="1">
                <a:latin typeface="Century Gothic" panose="020B0502020202020204" pitchFamily="34" charset="0"/>
              </a:rPr>
              <a:t>Visualiseit</a:t>
            </a:r>
            <a:r>
              <a:rPr lang="en-US" sz="1200" dirty="0">
                <a:latin typeface="Century Gothic" panose="020B0502020202020204" pitchFamily="34" charset="0"/>
              </a:rPr>
              <a:t> recommends that you consider calm and natural </a:t>
            </a:r>
            <a:r>
              <a:rPr lang="en-US" sz="1200" dirty="0" err="1">
                <a:latin typeface="Century Gothic" panose="020B0502020202020204" pitchFamily="34" charset="0"/>
              </a:rPr>
              <a:t>colours</a:t>
            </a:r>
            <a:r>
              <a:rPr lang="en-US" sz="1200" dirty="0">
                <a:latin typeface="Century Gothic" panose="020B0502020202020204" pitchFamily="34" charset="0"/>
              </a:rPr>
              <a:t>. The client may also look for a sophisticated palette that manages to be both masculine/feminine and glamorous at the same time.</a:t>
            </a:r>
          </a:p>
          <a:p>
            <a:pPr>
              <a:lnSpc>
                <a:spcPct val="150000"/>
              </a:lnSpc>
            </a:pPr>
            <a:endParaRPr lang="en-US" sz="1200" dirty="0">
              <a:latin typeface="Century Gothic" panose="020B0502020202020204" pitchFamily="34" charset="0"/>
            </a:endParaRPr>
          </a:p>
          <a:p>
            <a:pPr>
              <a:lnSpc>
                <a:spcPct val="150000"/>
              </a:lnSpc>
            </a:pPr>
            <a:r>
              <a:rPr lang="en-US" sz="1200" dirty="0">
                <a:latin typeface="Century Gothic" panose="020B0502020202020204" pitchFamily="34" charset="0"/>
              </a:rPr>
              <a:t>Defining a bedroom space is important for the following reasons:</a:t>
            </a:r>
          </a:p>
          <a:p>
            <a:pPr marL="171450" indent="-171450">
              <a:lnSpc>
                <a:spcPct val="150000"/>
              </a:lnSpc>
              <a:buFont typeface="Arial" panose="020B0604020202020204" pitchFamily="34" charset="0"/>
              <a:buChar char="•"/>
            </a:pPr>
            <a:r>
              <a:rPr lang="en-US" sz="1200" dirty="0">
                <a:latin typeface="Century Gothic" panose="020B0502020202020204" pitchFamily="34" charset="0"/>
              </a:rPr>
              <a:t>Value – The number and size of bedrooms can significantly increase the value of the house.</a:t>
            </a:r>
          </a:p>
          <a:p>
            <a:pPr marL="171450" indent="-171450">
              <a:lnSpc>
                <a:spcPct val="150000"/>
              </a:lnSpc>
              <a:buFont typeface="Arial" panose="020B0604020202020204" pitchFamily="34" charset="0"/>
              <a:buChar char="•"/>
            </a:pPr>
            <a:r>
              <a:rPr lang="en-US" sz="1200" dirty="0">
                <a:latin typeface="Century Gothic" panose="020B0502020202020204" pitchFamily="34" charset="0"/>
              </a:rPr>
              <a:t>Recent trends are to have a walk in closet and </a:t>
            </a:r>
            <a:r>
              <a:rPr lang="en-US" sz="1200" dirty="0" err="1">
                <a:latin typeface="Century Gothic" panose="020B0502020202020204" pitchFamily="34" charset="0"/>
              </a:rPr>
              <a:t>en</a:t>
            </a:r>
            <a:r>
              <a:rPr lang="en-US" sz="1200" dirty="0">
                <a:latin typeface="Century Gothic" panose="020B0502020202020204" pitchFamily="34" charset="0"/>
              </a:rPr>
              <a:t>-suite bathroom.</a:t>
            </a:r>
          </a:p>
          <a:p>
            <a:pPr>
              <a:lnSpc>
                <a:spcPct val="150000"/>
              </a:lnSpc>
            </a:pPr>
            <a:endParaRPr lang="en-US" sz="1200" dirty="0">
              <a:latin typeface="Century Gothic" panose="020B0502020202020204" pitchFamily="34" charset="0"/>
            </a:endParaRPr>
          </a:p>
          <a:p>
            <a:pPr>
              <a:lnSpc>
                <a:spcPct val="150000"/>
              </a:lnSpc>
            </a:pPr>
            <a:r>
              <a:rPr lang="en-US" sz="1200" dirty="0">
                <a:latin typeface="Century Gothic" panose="020B0502020202020204" pitchFamily="34" charset="0"/>
              </a:rPr>
              <a:t>There are endless possibilities when it comes to designing a bedroom. </a:t>
            </a:r>
            <a:r>
              <a:rPr lang="en-US" sz="1200" dirty="0" err="1">
                <a:latin typeface="Century Gothic" panose="020B0502020202020204" pitchFamily="34" charset="0"/>
              </a:rPr>
              <a:t>Visualiseit</a:t>
            </a:r>
            <a:r>
              <a:rPr lang="en-US" sz="1200" dirty="0">
                <a:latin typeface="Century Gothic" panose="020B0502020202020204" pitchFamily="34" charset="0"/>
              </a:rPr>
              <a:t> is well positioned to give professional advice on various design trends. Layer rugs on the side of the bed can provide added comfort, without the expense of changing the whole carpet. Layer scatter cushions of different patterns and textures can be added to a bed/bedroom to give a refreshing feel. </a:t>
            </a:r>
            <a:r>
              <a:rPr lang="en-US" sz="1200" dirty="0" err="1">
                <a:latin typeface="Century Gothic" panose="020B0502020202020204" pitchFamily="34" charset="0"/>
              </a:rPr>
              <a:t>Visualiseit</a:t>
            </a:r>
            <a:r>
              <a:rPr lang="en-US" sz="1200" dirty="0">
                <a:latin typeface="Century Gothic" panose="020B0502020202020204" pitchFamily="34" charset="0"/>
              </a:rPr>
              <a:t> recommends that décor and design is kept minimal in order for the headboard to do all the talking.</a:t>
            </a:r>
          </a:p>
          <a:p>
            <a:endParaRPr lang="en-US" sz="1200" dirty="0">
              <a:latin typeface="Century Gothic" panose="020B0502020202020204" pitchFamily="34" charset="0"/>
            </a:endParaRPr>
          </a:p>
        </p:txBody>
      </p:sp>
      <p:sp>
        <p:nvSpPr>
          <p:cNvPr id="5" name="TextBox 4"/>
          <p:cNvSpPr txBox="1"/>
          <p:nvPr/>
        </p:nvSpPr>
        <p:spPr>
          <a:xfrm>
            <a:off x="618726" y="337246"/>
            <a:ext cx="3486852"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Master bedroom</a:t>
            </a:r>
          </a:p>
        </p:txBody>
      </p:sp>
      <p:cxnSp>
        <p:nvCxnSpPr>
          <p:cNvPr id="7" name="Straight Connector 6"/>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833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309" y="1356360"/>
            <a:ext cx="7448723" cy="4968240"/>
          </a:xfrm>
          <a:prstGeom prst="rect">
            <a:avLst/>
          </a:prstGeom>
        </p:spPr>
      </p:pic>
      <p:sp>
        <p:nvSpPr>
          <p:cNvPr id="11" name="TextBox 10"/>
          <p:cNvSpPr txBox="1"/>
          <p:nvPr/>
        </p:nvSpPr>
        <p:spPr>
          <a:xfrm>
            <a:off x="618726" y="337246"/>
            <a:ext cx="3307316"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Guest bedroom</a:t>
            </a:r>
          </a:p>
        </p:txBody>
      </p:sp>
      <p:cxnSp>
        <p:nvCxnSpPr>
          <p:cNvPr id="12" name="Straight Connector 11"/>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973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8426" y="1313099"/>
            <a:ext cx="10899058" cy="3877985"/>
          </a:xfrm>
          <a:prstGeom prst="rect">
            <a:avLst/>
          </a:prstGeom>
          <a:noFill/>
        </p:spPr>
        <p:txBody>
          <a:bodyPr wrap="square" rtlCol="0">
            <a:spAutoFit/>
          </a:bodyPr>
          <a:lstStyle/>
          <a:p>
            <a:pPr>
              <a:lnSpc>
                <a:spcPct val="150000"/>
              </a:lnSpc>
            </a:pPr>
            <a:r>
              <a:rPr lang="en-US" sz="1200" dirty="0">
                <a:latin typeface="Century Gothic" panose="020B0502020202020204" pitchFamily="34" charset="0"/>
              </a:rPr>
              <a:t>The Guest bedroom is a spare bedroom in a house that is used to accommodate visitors for an overnight stay. This bedroom is generally infrequently used. This room should make a visitor feel at home, comfortable and welcomed.</a:t>
            </a:r>
          </a:p>
          <a:p>
            <a:pPr>
              <a:lnSpc>
                <a:spcPct val="150000"/>
              </a:lnSpc>
            </a:pPr>
            <a:endParaRPr lang="en-US" sz="1200" dirty="0">
              <a:latin typeface="Century Gothic" panose="020B0502020202020204" pitchFamily="34" charset="0"/>
            </a:endParaRPr>
          </a:p>
          <a:p>
            <a:pPr>
              <a:lnSpc>
                <a:spcPct val="150000"/>
              </a:lnSpc>
            </a:pPr>
            <a:r>
              <a:rPr lang="en-US" sz="1200" dirty="0">
                <a:latin typeface="Century Gothic" panose="020B0502020202020204" pitchFamily="34" charset="0"/>
              </a:rPr>
              <a:t>Paired with an </a:t>
            </a:r>
            <a:r>
              <a:rPr lang="en-US" sz="1200" dirty="0" err="1">
                <a:latin typeface="Century Gothic" panose="020B0502020202020204" pitchFamily="34" charset="0"/>
              </a:rPr>
              <a:t>en</a:t>
            </a:r>
            <a:r>
              <a:rPr lang="en-US" sz="1200" dirty="0">
                <a:latin typeface="Century Gothic" panose="020B0502020202020204" pitchFamily="34" charset="0"/>
              </a:rPr>
              <a:t>-suite bathroom, natural or earth </a:t>
            </a:r>
            <a:r>
              <a:rPr lang="en-US" sz="1200" dirty="0" err="1">
                <a:latin typeface="Century Gothic" panose="020B0502020202020204" pitchFamily="34" charset="0"/>
              </a:rPr>
              <a:t>colours</a:t>
            </a:r>
            <a:r>
              <a:rPr lang="en-US" sz="1200" dirty="0">
                <a:latin typeface="Century Gothic" panose="020B0502020202020204" pitchFamily="34" charset="0"/>
              </a:rPr>
              <a:t> and all the right additions to create a soothing atmosphere, cozy feel, classic and luxurious space it will leave a long and good impression on your guests.</a:t>
            </a:r>
          </a:p>
          <a:p>
            <a:pPr>
              <a:lnSpc>
                <a:spcPct val="150000"/>
              </a:lnSpc>
            </a:pPr>
            <a:endParaRPr lang="en-US" sz="1200" dirty="0">
              <a:latin typeface="Century Gothic" panose="020B0502020202020204" pitchFamily="34" charset="0"/>
            </a:endParaRPr>
          </a:p>
          <a:p>
            <a:pPr>
              <a:lnSpc>
                <a:spcPct val="150000"/>
              </a:lnSpc>
            </a:pPr>
            <a:r>
              <a:rPr lang="en-US" sz="1200" dirty="0">
                <a:latin typeface="Century Gothic" panose="020B0502020202020204" pitchFamily="34" charset="0"/>
              </a:rPr>
              <a:t>Also while style is important provide your guest with necessary items like bed side lamp for reading, glass for water and reading materials such as newspaper or magazine. A bedside pedestal is also important for guests to put their belongings e.g. Mobile phone, spectacles, sunglasses, car keys etc.</a:t>
            </a:r>
          </a:p>
          <a:p>
            <a:pPr>
              <a:lnSpc>
                <a:spcPct val="150000"/>
              </a:lnSpc>
            </a:pPr>
            <a:endParaRPr lang="en-US" sz="1200" dirty="0">
              <a:latin typeface="Century Gothic" panose="020B0502020202020204" pitchFamily="34" charset="0"/>
            </a:endParaRPr>
          </a:p>
          <a:p>
            <a:pPr>
              <a:lnSpc>
                <a:spcPct val="150000"/>
              </a:lnSpc>
            </a:pPr>
            <a:r>
              <a:rPr lang="en-US" sz="1200" dirty="0">
                <a:latin typeface="Century Gothic" panose="020B0502020202020204" pitchFamily="34" charset="0"/>
              </a:rPr>
              <a:t>If the guest bedroom is spacious enough, you may consider providing the following;</a:t>
            </a:r>
          </a:p>
          <a:p>
            <a:pPr>
              <a:lnSpc>
                <a:spcPct val="150000"/>
              </a:lnSpc>
            </a:pPr>
            <a:r>
              <a:rPr lang="en-US" sz="1200" dirty="0">
                <a:latin typeface="Century Gothic" panose="020B0502020202020204" pitchFamily="34" charset="0"/>
              </a:rPr>
              <a:t>Water kettle, cup, sachets of coffee, sugar and milk. This may be ideal for visitors to have that warm hotel or homely feel. An alarm clock may also be added on the pedestal.</a:t>
            </a:r>
          </a:p>
          <a:p>
            <a:endParaRPr lang="en-US" sz="1200" dirty="0">
              <a:latin typeface="Century Gothic" panose="020B0502020202020204" pitchFamily="34" charset="0"/>
            </a:endParaRPr>
          </a:p>
        </p:txBody>
      </p:sp>
      <p:sp>
        <p:nvSpPr>
          <p:cNvPr id="5" name="TextBox 4"/>
          <p:cNvSpPr txBox="1"/>
          <p:nvPr/>
        </p:nvSpPr>
        <p:spPr>
          <a:xfrm>
            <a:off x="618726" y="337246"/>
            <a:ext cx="3307316"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Guest bedroom</a:t>
            </a:r>
          </a:p>
        </p:txBody>
      </p:sp>
      <p:cxnSp>
        <p:nvCxnSpPr>
          <p:cNvPr id="7" name="Straight Connector 6"/>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1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309" y="1355608"/>
            <a:ext cx="7449851" cy="4968992"/>
          </a:xfrm>
          <a:prstGeom prst="rect">
            <a:avLst/>
          </a:prstGeom>
        </p:spPr>
      </p:pic>
      <p:sp>
        <p:nvSpPr>
          <p:cNvPr id="11" name="TextBox 10"/>
          <p:cNvSpPr txBox="1"/>
          <p:nvPr/>
        </p:nvSpPr>
        <p:spPr>
          <a:xfrm>
            <a:off x="618726" y="337246"/>
            <a:ext cx="2590774"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Dining room</a:t>
            </a:r>
          </a:p>
        </p:txBody>
      </p:sp>
      <p:cxnSp>
        <p:nvCxnSpPr>
          <p:cNvPr id="12" name="Straight Connector 11"/>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754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78426" y="1313099"/>
            <a:ext cx="10899058" cy="5262979"/>
          </a:xfrm>
          <a:prstGeom prst="rect">
            <a:avLst/>
          </a:prstGeom>
          <a:noFill/>
        </p:spPr>
        <p:txBody>
          <a:bodyPr wrap="square" rtlCol="0">
            <a:spAutoFit/>
          </a:bodyPr>
          <a:lstStyle/>
          <a:p>
            <a:r>
              <a:rPr lang="en-US" sz="1200" dirty="0">
                <a:latin typeface="Century Gothic" panose="020B0502020202020204" pitchFamily="34" charset="0"/>
              </a:rPr>
              <a:t>Dining Room is a room in a house or a hotel where meals are served or a place where the family assembles for breakfast, lunch or and dinner. Common types of dining room sets are contemporary, traditional and minimalist. As an example, a Contemporary dining room set encompasses a wide range of styles, but, for the most part, they consist of a sturdy rectangular table, often made of wood, paired with fabric dining chairs.</a:t>
            </a:r>
          </a:p>
          <a:p>
            <a:endParaRPr lang="en-US" sz="1200" dirty="0">
              <a:latin typeface="Century Gothic" panose="020B0502020202020204" pitchFamily="34" charset="0"/>
            </a:endParaRPr>
          </a:p>
          <a:p>
            <a:r>
              <a:rPr lang="en-US" sz="1200" dirty="0">
                <a:latin typeface="Century Gothic" panose="020B0502020202020204" pitchFamily="34" charset="0"/>
              </a:rPr>
              <a:t>There are different styles of dining tables;</a:t>
            </a:r>
          </a:p>
          <a:p>
            <a:endParaRPr lang="en-US" sz="1200" dirty="0">
              <a:latin typeface="Century Gothic" panose="020B0502020202020204" pitchFamily="34" charset="0"/>
            </a:endParaRPr>
          </a:p>
          <a:p>
            <a:pPr marL="171450" indent="-171450">
              <a:buFont typeface="Arial" panose="020B0604020202020204" pitchFamily="34" charset="0"/>
              <a:buChar char="•"/>
            </a:pPr>
            <a:r>
              <a:rPr lang="en-US" sz="1200" dirty="0">
                <a:latin typeface="Century Gothic" panose="020B0502020202020204" pitchFamily="34" charset="0"/>
              </a:rPr>
              <a:t>Round Pedestal</a:t>
            </a:r>
          </a:p>
          <a:p>
            <a:pPr marL="171450" indent="-171450">
              <a:buFont typeface="Arial" panose="020B0604020202020204" pitchFamily="34" charset="0"/>
              <a:buChar char="•"/>
            </a:pPr>
            <a:r>
              <a:rPr lang="en-US" sz="1200" dirty="0">
                <a:latin typeface="Century Gothic" panose="020B0502020202020204" pitchFamily="34" charset="0"/>
              </a:rPr>
              <a:t>Traditional Oval</a:t>
            </a:r>
          </a:p>
          <a:p>
            <a:pPr marL="171450" indent="-171450">
              <a:buFont typeface="Arial" panose="020B0604020202020204" pitchFamily="34" charset="0"/>
              <a:buChar char="•"/>
            </a:pPr>
            <a:r>
              <a:rPr lang="en-US" sz="1200" dirty="0">
                <a:latin typeface="Century Gothic" panose="020B0502020202020204" pitchFamily="34" charset="0"/>
              </a:rPr>
              <a:t>Farmhouse</a:t>
            </a:r>
          </a:p>
          <a:p>
            <a:endParaRPr lang="en-US" sz="1200" dirty="0">
              <a:latin typeface="Century Gothic" panose="020B0502020202020204" pitchFamily="34" charset="0"/>
            </a:endParaRPr>
          </a:p>
          <a:p>
            <a:r>
              <a:rPr lang="en-US" sz="1200" dirty="0">
                <a:latin typeface="Century Gothic" panose="020B0502020202020204" pitchFamily="34" charset="0"/>
              </a:rPr>
              <a:t>The most common table shape is generally rectangular with two armed end chairs and an even number of un-armed side chairs along the long sides. They are also advantageous in terms of space as some of the tables can be extended to accommodate a larger number of guests. The table can also be kept un-extended in order to maintain an even spacious dining room.</a:t>
            </a:r>
          </a:p>
          <a:p>
            <a:endParaRPr lang="en-US" sz="1200" dirty="0">
              <a:latin typeface="Century Gothic" panose="020B0502020202020204" pitchFamily="34" charset="0"/>
            </a:endParaRPr>
          </a:p>
          <a:p>
            <a:r>
              <a:rPr lang="en-US" sz="1200" dirty="0">
                <a:latin typeface="Century Gothic" panose="020B0502020202020204" pitchFamily="34" charset="0"/>
              </a:rPr>
              <a:t>An ideal dining table top should have the space to hold the food plus plates, glasses and cutlery for all members of the household, comfortably, and where necessary a couple of guests as well. Modern design dictates that a dining room table is placed adjacent to the kitchen for convenience in serving. It is interesting to note that in the Middle Ages, family dining was often on an entirely different floor level or section.</a:t>
            </a:r>
          </a:p>
          <a:p>
            <a:r>
              <a:rPr lang="en-US" sz="1200" dirty="0">
                <a:latin typeface="Century Gothic" panose="020B0502020202020204" pitchFamily="34" charset="0"/>
              </a:rPr>
              <a:t>Some of the accessories a dining room needs:</a:t>
            </a:r>
          </a:p>
          <a:p>
            <a:endParaRPr lang="en-US" sz="1200" dirty="0">
              <a:latin typeface="Century Gothic" panose="020B0502020202020204" pitchFamily="34" charset="0"/>
            </a:endParaRPr>
          </a:p>
          <a:p>
            <a:pPr marL="171450" indent="-171450">
              <a:buFont typeface="Arial" panose="020B0604020202020204" pitchFamily="34" charset="0"/>
              <a:buChar char="•"/>
            </a:pPr>
            <a:r>
              <a:rPr lang="en-US" sz="1200" dirty="0">
                <a:latin typeface="Century Gothic" panose="020B0502020202020204" pitchFamily="34" charset="0"/>
              </a:rPr>
              <a:t>Vases</a:t>
            </a:r>
          </a:p>
          <a:p>
            <a:pPr marL="171450" indent="-171450">
              <a:buFont typeface="Arial" panose="020B0604020202020204" pitchFamily="34" charset="0"/>
              <a:buChar char="•"/>
            </a:pPr>
            <a:r>
              <a:rPr lang="en-US" sz="1200" dirty="0">
                <a:latin typeface="Century Gothic" panose="020B0502020202020204" pitchFamily="34" charset="0"/>
              </a:rPr>
              <a:t>Candles and candlesticks – nothing is more romantic than dining under a soft glow</a:t>
            </a:r>
          </a:p>
          <a:p>
            <a:pPr marL="171450" indent="-171450">
              <a:buFont typeface="Arial" panose="020B0604020202020204" pitchFamily="34" charset="0"/>
              <a:buChar char="•"/>
            </a:pPr>
            <a:r>
              <a:rPr lang="en-US" sz="1200" dirty="0">
                <a:latin typeface="Century Gothic" panose="020B0502020202020204" pitchFamily="34" charset="0"/>
              </a:rPr>
              <a:t>Mirrors – mirrors add instant depth and light in a room</a:t>
            </a:r>
          </a:p>
          <a:p>
            <a:pPr marL="171450" indent="-171450">
              <a:buFont typeface="Arial" panose="020B0604020202020204" pitchFamily="34" charset="0"/>
              <a:buChar char="•"/>
            </a:pPr>
            <a:r>
              <a:rPr lang="en-US" sz="1200" dirty="0">
                <a:latin typeface="Century Gothic" panose="020B0502020202020204" pitchFamily="34" charset="0"/>
              </a:rPr>
              <a:t>Table linens – food always feels fancier when it’s served atop a beautiful table cloth and plates always appear prettier when they are on a placement. A cloth napkin on your lap completes a romantic setting.</a:t>
            </a:r>
          </a:p>
          <a:p>
            <a:pPr marL="171450" indent="-171450">
              <a:buFont typeface="Arial" panose="020B0604020202020204" pitchFamily="34" charset="0"/>
              <a:buChar char="•"/>
            </a:pPr>
            <a:r>
              <a:rPr lang="en-US" sz="1200" dirty="0">
                <a:latin typeface="Century Gothic" panose="020B0502020202020204" pitchFamily="34" charset="0"/>
              </a:rPr>
              <a:t>Chandelier(s)</a:t>
            </a:r>
          </a:p>
          <a:p>
            <a:endParaRPr lang="en-US" sz="1200" dirty="0">
              <a:latin typeface="Century Gothic" panose="020B0502020202020204" pitchFamily="34" charset="0"/>
            </a:endParaRPr>
          </a:p>
          <a:p>
            <a:r>
              <a:rPr lang="en-US" sz="1200" dirty="0">
                <a:latin typeface="Century Gothic" panose="020B0502020202020204" pitchFamily="34" charset="0"/>
              </a:rPr>
              <a:t>All these are also dependent on the style the client wants as well as recommendations from </a:t>
            </a:r>
            <a:r>
              <a:rPr lang="en-US" sz="1200" dirty="0" err="1">
                <a:latin typeface="Century Gothic" panose="020B0502020202020204" pitchFamily="34" charset="0"/>
              </a:rPr>
              <a:t>Visualiseit</a:t>
            </a:r>
            <a:r>
              <a:rPr lang="en-US" sz="1200" dirty="0">
                <a:latin typeface="Century Gothic" panose="020B0502020202020204" pitchFamily="34" charset="0"/>
              </a:rPr>
              <a:t>.</a:t>
            </a:r>
          </a:p>
          <a:p>
            <a:endParaRPr lang="en-US" sz="1200" dirty="0">
              <a:latin typeface="Century Gothic" panose="020B0502020202020204" pitchFamily="34" charset="0"/>
            </a:endParaRPr>
          </a:p>
        </p:txBody>
      </p:sp>
      <p:sp>
        <p:nvSpPr>
          <p:cNvPr id="5" name="TextBox 4"/>
          <p:cNvSpPr txBox="1"/>
          <p:nvPr/>
        </p:nvSpPr>
        <p:spPr>
          <a:xfrm>
            <a:off x="618726" y="337246"/>
            <a:ext cx="2590774" cy="584775"/>
          </a:xfrm>
          <a:prstGeom prst="rect">
            <a:avLst/>
          </a:prstGeom>
          <a:noFill/>
        </p:spPr>
        <p:txBody>
          <a:bodyPr wrap="none" rtlCol="0">
            <a:spAutoFit/>
          </a:bodyPr>
          <a:lstStyle/>
          <a:p>
            <a:r>
              <a:rPr lang="en-US" sz="3200" b="1" dirty="0">
                <a:solidFill>
                  <a:srgbClr val="32373B"/>
                </a:solidFill>
                <a:latin typeface="Century Gothic" panose="020B0502020202020204" pitchFamily="34" charset="0"/>
              </a:rPr>
              <a:t>Dining room</a:t>
            </a:r>
          </a:p>
        </p:txBody>
      </p:sp>
      <p:cxnSp>
        <p:nvCxnSpPr>
          <p:cNvPr id="7" name="Straight Connector 6"/>
          <p:cNvCxnSpPr/>
          <p:nvPr/>
        </p:nvCxnSpPr>
        <p:spPr>
          <a:xfrm>
            <a:off x="678426" y="1028783"/>
            <a:ext cx="1017639" cy="0"/>
          </a:xfrm>
          <a:prstGeom prst="line">
            <a:avLst/>
          </a:prstGeom>
          <a:ln w="57150">
            <a:solidFill>
              <a:srgbClr val="3A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8088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1250</TotalTime>
  <Words>2103</Words>
  <Application>Microsoft Office PowerPoint</Application>
  <PresentationFormat>Widescreen</PresentationFormat>
  <Paragraphs>92</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Makwela</dc:creator>
  <cp:lastModifiedBy>xs993</cp:lastModifiedBy>
  <cp:revision>7</cp:revision>
  <dcterms:created xsi:type="dcterms:W3CDTF">2018-10-11T16:26:11Z</dcterms:created>
  <dcterms:modified xsi:type="dcterms:W3CDTF">2021-12-07T05:37:18Z</dcterms:modified>
</cp:coreProperties>
</file>